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301" r:id="rId3"/>
    <p:sldId id="302" r:id="rId4"/>
    <p:sldId id="303" r:id="rId5"/>
    <p:sldId id="304" r:id="rId6"/>
    <p:sldId id="305" r:id="rId7"/>
    <p:sldId id="333" r:id="rId8"/>
    <p:sldId id="335" r:id="rId9"/>
    <p:sldId id="308" r:id="rId10"/>
    <p:sldId id="311" r:id="rId11"/>
    <p:sldId id="312" r:id="rId12"/>
    <p:sldId id="313" r:id="rId13"/>
    <p:sldId id="314" r:id="rId14"/>
    <p:sldId id="356" r:id="rId15"/>
    <p:sldId id="319" r:id="rId16"/>
    <p:sldId id="329" r:id="rId17"/>
    <p:sldId id="330" r:id="rId18"/>
    <p:sldId id="326" r:id="rId19"/>
    <p:sldId id="332" r:id="rId20"/>
    <p:sldId id="337" r:id="rId21"/>
    <p:sldId id="341" r:id="rId22"/>
    <p:sldId id="339" r:id="rId23"/>
    <p:sldId id="345" r:id="rId24"/>
    <p:sldId id="358" r:id="rId25"/>
    <p:sldId id="354" r:id="rId26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>
        <p:scale>
          <a:sx n="72" d="100"/>
          <a:sy n="72" d="100"/>
        </p:scale>
        <p:origin x="-1062" y="22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80B-E2EC-4A48-ADE9-9CCD6D2BEAD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C1A-D7F7-42E7-9036-6D19D831C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4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80B-E2EC-4A48-ADE9-9CCD6D2BEAD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C1A-D7F7-42E7-9036-6D19D831C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9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80B-E2EC-4A48-ADE9-9CCD6D2BEAD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C1A-D7F7-42E7-9036-6D19D831C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4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80B-E2EC-4A48-ADE9-9CCD6D2BEAD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C1A-D7F7-42E7-9036-6D19D831C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9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80B-E2EC-4A48-ADE9-9CCD6D2BEAD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C1A-D7F7-42E7-9036-6D19D831C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80B-E2EC-4A48-ADE9-9CCD6D2BEAD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C1A-D7F7-42E7-9036-6D19D831C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80B-E2EC-4A48-ADE9-9CCD6D2BEAD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C1A-D7F7-42E7-9036-6D19D831C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6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80B-E2EC-4A48-ADE9-9CCD6D2BEAD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C1A-D7F7-42E7-9036-6D19D831C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5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80B-E2EC-4A48-ADE9-9CCD6D2BEAD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C1A-D7F7-42E7-9036-6D19D831C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1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80B-E2EC-4A48-ADE9-9CCD6D2BEAD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C1A-D7F7-42E7-9036-6D19D831C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80B-E2EC-4A48-ADE9-9CCD6D2BEAD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C1A-D7F7-42E7-9036-6D19D831C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1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1380B-E2EC-4A48-ADE9-9CCD6D2BEAD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6C1A-D7F7-42E7-9036-6D19D831C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gordon2@wcpss.net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rs.Gordons5thGradeGarden@Weebly.Co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86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896" y="1789043"/>
            <a:ext cx="826935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BRAND NEW ELA CURRICULUM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sz="2300" u="sng" dirty="0" smtClean="0">
                <a:latin typeface="Comic Sans MS" panose="030F0702030302020204" pitchFamily="66" charset="0"/>
              </a:rPr>
              <a:t>Quarter 1:</a:t>
            </a:r>
            <a:r>
              <a:rPr lang="en-US" sz="2300" dirty="0" smtClean="0">
                <a:latin typeface="Comic Sans MS" panose="030F0702030302020204" pitchFamily="66" charset="0"/>
              </a:rPr>
              <a:t/>
            </a:r>
            <a:br>
              <a:rPr lang="en-US" sz="2300" dirty="0" smtClean="0">
                <a:latin typeface="Comic Sans MS" panose="030F0702030302020204" pitchFamily="66" charset="0"/>
              </a:rPr>
            </a:br>
            <a:r>
              <a:rPr lang="en-US" sz="2300" dirty="0" smtClean="0">
                <a:latin typeface="Comic Sans MS" panose="030F0702030302020204" pitchFamily="66" charset="0"/>
              </a:rPr>
              <a:t>Stories of Human Rights – reading Esperanza Rising</a:t>
            </a:r>
            <a:br>
              <a:rPr lang="en-US" sz="2300" dirty="0" smtClean="0">
                <a:latin typeface="Comic Sans MS" panose="030F0702030302020204" pitchFamily="66" charset="0"/>
              </a:rPr>
            </a:br>
            <a:endParaRPr lang="en-US" sz="2300" dirty="0" smtClean="0">
              <a:latin typeface="Comic Sans MS" panose="030F0702030302020204" pitchFamily="66" charset="0"/>
            </a:endParaRPr>
          </a:p>
          <a:p>
            <a:r>
              <a:rPr lang="en-US" sz="2300" u="sng" dirty="0" smtClean="0">
                <a:latin typeface="Comic Sans MS" panose="030F0702030302020204" pitchFamily="66" charset="0"/>
              </a:rPr>
              <a:t>Quarter 2:</a:t>
            </a:r>
            <a:r>
              <a:rPr lang="en-US" sz="2300" dirty="0" smtClean="0">
                <a:latin typeface="Comic Sans MS" panose="030F0702030302020204" pitchFamily="66" charset="0"/>
              </a:rPr>
              <a:t/>
            </a:r>
            <a:br>
              <a:rPr lang="en-US" sz="2300" dirty="0" smtClean="0">
                <a:latin typeface="Comic Sans MS" panose="030F0702030302020204" pitchFamily="66" charset="0"/>
              </a:rPr>
            </a:br>
            <a:r>
              <a:rPr lang="en-US" sz="2300" dirty="0" smtClean="0">
                <a:latin typeface="Comic Sans MS" panose="030F0702030302020204" pitchFamily="66" charset="0"/>
              </a:rPr>
              <a:t>Research to Build Knowledge &amp; Teach Others –  Biodiversity in the Rainforest</a:t>
            </a:r>
            <a:br>
              <a:rPr lang="en-US" sz="2300" dirty="0" smtClean="0">
                <a:latin typeface="Comic Sans MS" panose="030F0702030302020204" pitchFamily="66" charset="0"/>
              </a:rPr>
            </a:br>
            <a:r>
              <a:rPr lang="en-US" sz="2300" dirty="0" smtClean="0">
                <a:latin typeface="Comic Sans MS" panose="030F0702030302020204" pitchFamily="66" charset="0"/>
              </a:rPr>
              <a:t/>
            </a:r>
            <a:br>
              <a:rPr lang="en-US" sz="2300" dirty="0" smtClean="0">
                <a:latin typeface="Comic Sans MS" panose="030F0702030302020204" pitchFamily="66" charset="0"/>
              </a:rPr>
            </a:br>
            <a:r>
              <a:rPr lang="en-US" sz="2300" u="sng" dirty="0" smtClean="0">
                <a:latin typeface="Comic Sans MS" panose="030F0702030302020204" pitchFamily="66" charset="0"/>
              </a:rPr>
              <a:t>Quarter 3:</a:t>
            </a:r>
            <a:r>
              <a:rPr lang="en-US" sz="2300" dirty="0" smtClean="0">
                <a:latin typeface="Comic Sans MS" panose="030F0702030302020204" pitchFamily="66" charset="0"/>
              </a:rPr>
              <a:t/>
            </a:r>
            <a:br>
              <a:rPr lang="en-US" sz="2300" dirty="0" smtClean="0">
                <a:latin typeface="Comic Sans MS" panose="030F0702030302020204" pitchFamily="66" charset="0"/>
              </a:rPr>
            </a:br>
            <a:r>
              <a:rPr lang="en-US" sz="2300" dirty="0" smtClean="0">
                <a:latin typeface="Comic Sans MS" panose="030F0702030302020204" pitchFamily="66" charset="0"/>
              </a:rPr>
              <a:t>Athlete Leaders of Social Change – </a:t>
            </a:r>
            <a:br>
              <a:rPr lang="en-US" sz="2300" dirty="0" smtClean="0">
                <a:latin typeface="Comic Sans MS" panose="030F0702030302020204" pitchFamily="66" charset="0"/>
              </a:rPr>
            </a:br>
            <a:endParaRPr lang="en-US" sz="2300" dirty="0" smtClean="0">
              <a:latin typeface="Comic Sans MS" panose="030F0702030302020204" pitchFamily="66" charset="0"/>
            </a:endParaRPr>
          </a:p>
          <a:p>
            <a:r>
              <a:rPr lang="en-US" sz="2300" u="sng" dirty="0" smtClean="0">
                <a:latin typeface="Comic Sans MS" panose="030F0702030302020204" pitchFamily="66" charset="0"/>
              </a:rPr>
              <a:t> Quarter 4:</a:t>
            </a:r>
            <a:r>
              <a:rPr lang="en-US" sz="2300" dirty="0" smtClean="0">
                <a:latin typeface="Comic Sans MS" panose="030F0702030302020204" pitchFamily="66" charset="0"/>
              </a:rPr>
              <a:t/>
            </a:r>
            <a:br>
              <a:rPr lang="en-US" sz="2300" dirty="0" smtClean="0">
                <a:latin typeface="Comic Sans MS" panose="030F0702030302020204" pitchFamily="66" charset="0"/>
              </a:rPr>
            </a:br>
            <a:r>
              <a:rPr lang="en-US" sz="2300" dirty="0" smtClean="0">
                <a:latin typeface="Comic Sans MS" panose="030F0702030302020204" pitchFamily="66" charset="0"/>
              </a:rPr>
              <a:t>   The Impact of Natural Disasters -  </a:t>
            </a:r>
            <a:endParaRPr lang="en-US" sz="2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2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025" y="2305880"/>
            <a:ext cx="659958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aramond" panose="02020404030301010803" pitchFamily="18" charset="0"/>
              </a:rPr>
              <a:t>This year students will write Personal Narratives, Poetry, Opinion/Persuasive pieces as well as Research Based pieces.</a:t>
            </a:r>
          </a:p>
          <a:p>
            <a:pPr algn="ctr"/>
            <a:r>
              <a:rPr lang="en-US" sz="3200" dirty="0" smtClean="0">
                <a:latin typeface="Garamond" panose="02020404030301010803" pitchFamily="18" charset="0"/>
              </a:rPr>
              <a:t/>
            </a:r>
            <a:br>
              <a:rPr lang="en-US" sz="3200" dirty="0" smtClean="0">
                <a:latin typeface="Garamond" panose="02020404030301010803" pitchFamily="18" charset="0"/>
              </a:rPr>
            </a:br>
            <a:r>
              <a:rPr lang="en-US" sz="3200" dirty="0" smtClean="0">
                <a:latin typeface="Garamond" panose="02020404030301010803" pitchFamily="18" charset="0"/>
              </a:rPr>
              <a:t>Students will respond to writing prompts within the new ELA curriculum as well as in Math, Science and Social Studies.</a:t>
            </a:r>
            <a:r>
              <a:rPr lang="en-US" dirty="0">
                <a:latin typeface="KG Always A Good Time" panose="02000505000000020003" pitchFamily="2" charset="0"/>
              </a:rPr>
              <a:t/>
            </a:r>
            <a:br>
              <a:rPr lang="en-US" dirty="0">
                <a:latin typeface="KG Always A Good Time" panose="02000505000000020003" pitchFamily="2" charset="0"/>
              </a:rPr>
            </a:br>
            <a:endParaRPr lang="en-US" dirty="0">
              <a:latin typeface="KG Always A Good Time" panose="02000505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8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3513" y="1987826"/>
            <a:ext cx="68116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G Blank Space Solid" panose="02000000000000000000" pitchFamily="2" charset="0"/>
              </a:rPr>
              <a:t>5</a:t>
            </a:r>
            <a:r>
              <a:rPr lang="en-US" sz="3000" baseline="30000" dirty="0" smtClean="0">
                <a:latin typeface="KG Blank Space Solid" panose="02000000000000000000" pitchFamily="2" charset="0"/>
              </a:rPr>
              <a:t>th</a:t>
            </a:r>
            <a:r>
              <a:rPr lang="en-US" sz="3000" dirty="0" smtClean="0">
                <a:latin typeface="KG Blank Space Solid" panose="02000000000000000000" pitchFamily="2" charset="0"/>
              </a:rPr>
              <a:t> Grade Focus:</a:t>
            </a:r>
            <a:br>
              <a:rPr lang="en-US" sz="3000" dirty="0" smtClean="0">
                <a:latin typeface="KG Blank Space Solid" panose="02000000000000000000" pitchFamily="2" charset="0"/>
              </a:rPr>
            </a:br>
            <a:endParaRPr lang="en-US" sz="3000" dirty="0" smtClean="0">
              <a:latin typeface="KG Blank Space Solid" panose="02000000000000000000" pitchFamily="2" charset="0"/>
            </a:endParaRPr>
          </a:p>
          <a:p>
            <a:r>
              <a:rPr lang="en-US" sz="2400" u="sng" dirty="0" smtClean="0">
                <a:latin typeface="KG Blank Space Solid" panose="02000000000000000000" pitchFamily="2" charset="0"/>
              </a:rPr>
              <a:t>First Quarter</a:t>
            </a:r>
            <a:r>
              <a:rPr lang="en-US" sz="2800" dirty="0">
                <a:latin typeface="KG Blank Space Solid" panose="02000000000000000000" pitchFamily="2" charset="0"/>
              </a:rPr>
              <a:t/>
            </a:r>
            <a:br>
              <a:rPr lang="en-US" sz="2800" dirty="0">
                <a:latin typeface="KG Blank Space Solid" panose="02000000000000000000" pitchFamily="2" charset="0"/>
              </a:rPr>
            </a:br>
            <a:r>
              <a:rPr lang="en-US" sz="2000" dirty="0" smtClean="0">
                <a:latin typeface="KG Blank Space Solid" panose="02000000000000000000" pitchFamily="2" charset="0"/>
              </a:rPr>
              <a:t>*Numerical Patterns</a:t>
            </a:r>
          </a:p>
          <a:p>
            <a:r>
              <a:rPr lang="en-US" sz="2000" dirty="0" smtClean="0">
                <a:latin typeface="KG Blank Space Solid" panose="02000000000000000000" pitchFamily="2" charset="0"/>
              </a:rPr>
              <a:t>*Coordinate Points &amp; Grid Systems</a:t>
            </a:r>
            <a:br>
              <a:rPr lang="en-US" sz="2000" dirty="0" smtClean="0">
                <a:latin typeface="KG Blank Space Solid" panose="02000000000000000000" pitchFamily="2" charset="0"/>
              </a:rPr>
            </a:br>
            <a:r>
              <a:rPr lang="en-US" sz="2000" dirty="0" smtClean="0">
                <a:latin typeface="KG Blank Space Solid" panose="02000000000000000000" pitchFamily="2" charset="0"/>
              </a:rPr>
              <a:t>*Multiplication &amp; Division</a:t>
            </a:r>
          </a:p>
          <a:p>
            <a:r>
              <a:rPr lang="en-US" dirty="0" smtClean="0">
                <a:latin typeface="KG Blank Space Solid" panose="02000000000000000000" pitchFamily="2" charset="0"/>
              </a:rPr>
              <a:t/>
            </a:r>
            <a:br>
              <a:rPr lang="en-US" dirty="0" smtClean="0">
                <a:latin typeface="KG Blank Space Solid" panose="02000000000000000000" pitchFamily="2" charset="0"/>
              </a:rPr>
            </a:br>
            <a:r>
              <a:rPr lang="en-US" dirty="0">
                <a:latin typeface="KG Blank Space Solid" panose="02000000000000000000" pitchFamily="2" charset="0"/>
              </a:rPr>
              <a:t/>
            </a:r>
            <a:br>
              <a:rPr lang="en-US" dirty="0">
                <a:latin typeface="KG Blank Space Solid" panose="02000000000000000000" pitchFamily="2" charset="0"/>
              </a:rPr>
            </a:br>
            <a:r>
              <a:rPr lang="en-US" dirty="0" smtClean="0">
                <a:latin typeface="KG Blank Space Solid" panose="02000000000000000000" pitchFamily="2" charset="0"/>
              </a:rPr>
              <a:t>This year we will also cover:</a:t>
            </a:r>
            <a:br>
              <a:rPr lang="en-US" dirty="0" smtClean="0">
                <a:latin typeface="KG Blank Space Solid" panose="02000000000000000000" pitchFamily="2" charset="0"/>
              </a:rPr>
            </a:br>
            <a:r>
              <a:rPr lang="en-US" dirty="0" smtClean="0">
                <a:latin typeface="KG Blank Space Solid" panose="02000000000000000000" pitchFamily="2" charset="0"/>
              </a:rPr>
              <a:t>*Fractions (addition, subtraction, multiplication &amp; </a:t>
            </a:r>
            <a:br>
              <a:rPr lang="en-US" dirty="0" smtClean="0">
                <a:latin typeface="KG Blank Space Solid" panose="02000000000000000000" pitchFamily="2" charset="0"/>
              </a:rPr>
            </a:br>
            <a:r>
              <a:rPr lang="en-US" dirty="0" smtClean="0">
                <a:latin typeface="KG Blank Space Solid" panose="02000000000000000000" pitchFamily="2" charset="0"/>
              </a:rPr>
              <a:t>                  division of)</a:t>
            </a:r>
            <a:r>
              <a:rPr lang="en-US" sz="2000" dirty="0" smtClean="0">
                <a:latin typeface="KG Blank Space Solid" panose="02000000000000000000" pitchFamily="2" charset="0"/>
              </a:rPr>
              <a:t/>
            </a:r>
            <a:br>
              <a:rPr lang="en-US" sz="2000" dirty="0" smtClean="0">
                <a:latin typeface="KG Blank Space Solid" panose="02000000000000000000" pitchFamily="2" charset="0"/>
              </a:rPr>
            </a:br>
            <a:r>
              <a:rPr lang="en-US" dirty="0" smtClean="0">
                <a:latin typeface="KG Blank Space Solid" panose="02000000000000000000" pitchFamily="2" charset="0"/>
              </a:rPr>
              <a:t>*Place Value &amp; Metric Measurement</a:t>
            </a:r>
          </a:p>
          <a:p>
            <a:r>
              <a:rPr lang="en-US" dirty="0" smtClean="0">
                <a:latin typeface="KG Blank Space Solid" panose="02000000000000000000" pitchFamily="2" charset="0"/>
              </a:rPr>
              <a:t>*Decimals (addition, subtraction, multiplication &amp; </a:t>
            </a:r>
            <a:br>
              <a:rPr lang="en-US" dirty="0" smtClean="0">
                <a:latin typeface="KG Blank Space Solid" panose="02000000000000000000" pitchFamily="2" charset="0"/>
              </a:rPr>
            </a:br>
            <a:r>
              <a:rPr lang="en-US" dirty="0" smtClean="0">
                <a:latin typeface="KG Blank Space Solid" panose="02000000000000000000" pitchFamily="2" charset="0"/>
              </a:rPr>
              <a:t>                 division of)</a:t>
            </a:r>
            <a:endParaRPr lang="en-US" dirty="0">
              <a:latin typeface="KG Blank Space Solid" panose="02000000000000000000" pitchFamily="2" charset="0"/>
            </a:endParaRPr>
          </a:p>
          <a:p>
            <a:r>
              <a:rPr lang="en-US" dirty="0" smtClean="0">
                <a:latin typeface="KG Blank Space Solid" panose="02000000000000000000" pitchFamily="2" charset="0"/>
              </a:rPr>
              <a:t>*Geometry, Order of Operations*</a:t>
            </a:r>
          </a:p>
        </p:txBody>
      </p:sp>
    </p:spTree>
    <p:extLst>
      <p:ext uri="{BB962C8B-B14F-4D97-AF65-F5344CB8AC3E}">
        <p14:creationId xmlns:p14="http://schemas.microsoft.com/office/powerpoint/2010/main" val="405283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7409" y="1895061"/>
            <a:ext cx="81235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KG Rise UP" pitchFamily="2" charset="0"/>
              </a:rPr>
              <a:t>First Quarter: </a:t>
            </a:r>
            <a:br>
              <a:rPr lang="en-US" sz="3200" b="1" u="sng" dirty="0" smtClean="0">
                <a:latin typeface="KG Rise UP" pitchFamily="2" charset="0"/>
              </a:rPr>
            </a:br>
            <a:r>
              <a:rPr lang="en-US" sz="3200" dirty="0" smtClean="0">
                <a:latin typeface="KG Rise UP" pitchFamily="2" charset="0"/>
              </a:rPr>
              <a:t>Traits &amp; Human Body Systems</a:t>
            </a:r>
            <a:br>
              <a:rPr lang="en-US" sz="3200" dirty="0" smtClean="0">
                <a:latin typeface="KG Rise UP" pitchFamily="2" charset="0"/>
              </a:rPr>
            </a:br>
            <a:r>
              <a:rPr lang="en-US" sz="3200" b="1" u="sng" dirty="0" smtClean="0">
                <a:latin typeface="KG Rise UP" pitchFamily="2" charset="0"/>
              </a:rPr>
              <a:t>Second Quarter:</a:t>
            </a:r>
            <a:r>
              <a:rPr lang="en-US" sz="3200" dirty="0" smtClean="0">
                <a:latin typeface="KG Rise UP" pitchFamily="2" charset="0"/>
              </a:rPr>
              <a:t/>
            </a:r>
            <a:br>
              <a:rPr lang="en-US" sz="3200" dirty="0" smtClean="0">
                <a:latin typeface="KG Rise UP" pitchFamily="2" charset="0"/>
              </a:rPr>
            </a:br>
            <a:r>
              <a:rPr lang="en-US" sz="3200" dirty="0" smtClean="0">
                <a:latin typeface="KG Rise UP" pitchFamily="2" charset="0"/>
              </a:rPr>
              <a:t>Ecosystems</a:t>
            </a:r>
            <a:br>
              <a:rPr lang="en-US" sz="3200" dirty="0" smtClean="0">
                <a:latin typeface="KG Rise UP" pitchFamily="2" charset="0"/>
              </a:rPr>
            </a:br>
            <a:r>
              <a:rPr lang="en-US" sz="3200" b="1" u="sng" dirty="0" smtClean="0">
                <a:latin typeface="KG Rise UP" pitchFamily="2" charset="0"/>
              </a:rPr>
              <a:t>Third Quarter:</a:t>
            </a:r>
            <a:r>
              <a:rPr lang="en-US" sz="3200" dirty="0" smtClean="0">
                <a:latin typeface="KG Rise UP" pitchFamily="2" charset="0"/>
              </a:rPr>
              <a:t/>
            </a:r>
            <a:br>
              <a:rPr lang="en-US" sz="3200" dirty="0" smtClean="0">
                <a:latin typeface="KG Rise UP" pitchFamily="2" charset="0"/>
              </a:rPr>
            </a:br>
            <a:r>
              <a:rPr lang="en-US" sz="3200" dirty="0" smtClean="0">
                <a:latin typeface="KG Rise UP" pitchFamily="2" charset="0"/>
              </a:rPr>
              <a:t>Force &amp; Motion</a:t>
            </a:r>
            <a:br>
              <a:rPr lang="en-US" sz="3200" dirty="0" smtClean="0">
                <a:latin typeface="KG Rise UP" pitchFamily="2" charset="0"/>
              </a:rPr>
            </a:br>
            <a:r>
              <a:rPr lang="en-US" sz="3200" b="1" u="sng" dirty="0" smtClean="0">
                <a:latin typeface="KG Rise UP" pitchFamily="2" charset="0"/>
              </a:rPr>
              <a:t>Fourth Quarter:</a:t>
            </a:r>
            <a:r>
              <a:rPr lang="en-US" sz="3200" dirty="0" smtClean="0">
                <a:latin typeface="KG Rise UP" pitchFamily="2" charset="0"/>
              </a:rPr>
              <a:t/>
            </a:r>
            <a:br>
              <a:rPr lang="en-US" sz="3200" dirty="0" smtClean="0">
                <a:latin typeface="KG Rise UP" pitchFamily="2" charset="0"/>
              </a:rPr>
            </a:br>
            <a:r>
              <a:rPr lang="en-US" sz="3200" dirty="0" smtClean="0">
                <a:latin typeface="KG Rise UP" pitchFamily="2" charset="0"/>
              </a:rPr>
              <a:t>Weather</a:t>
            </a:r>
            <a:br>
              <a:rPr lang="en-US" sz="3200" dirty="0" smtClean="0">
                <a:latin typeface="KG Rise UP" pitchFamily="2" charset="0"/>
              </a:rPr>
            </a:br>
            <a:r>
              <a:rPr lang="en-US" sz="3200" dirty="0" smtClean="0">
                <a:latin typeface="KG Rise UP" pitchFamily="2" charset="0"/>
              </a:rPr>
              <a:t/>
            </a:r>
            <a:br>
              <a:rPr lang="en-US" sz="3200" dirty="0" smtClean="0">
                <a:latin typeface="KG Rise UP" pitchFamily="2" charset="0"/>
              </a:rPr>
            </a:br>
            <a:r>
              <a:rPr lang="en-US" sz="3200" b="1" dirty="0" smtClean="0">
                <a:latin typeface="KG Rise UP" pitchFamily="2" charset="0"/>
              </a:rPr>
              <a:t>EOG is on all 4 quarters of material</a:t>
            </a:r>
            <a:endParaRPr lang="en-US" sz="3200" b="1" dirty="0">
              <a:latin typeface="KG Rise U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1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95061"/>
            <a:ext cx="76067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KG Blank Space Solid" panose="02000000000000000000" pitchFamily="2" charset="0"/>
              </a:rPr>
              <a:t>SOCIAL STUDIES</a:t>
            </a:r>
            <a:r>
              <a:rPr lang="en-US" sz="800" b="1" dirty="0">
                <a:latin typeface="KG Blank Space Solid" panose="02000000000000000000" pitchFamily="2" charset="0"/>
              </a:rPr>
              <a:t/>
            </a:r>
            <a:br>
              <a:rPr lang="en-US" sz="800" b="1" dirty="0">
                <a:latin typeface="KG Blank Space Solid" panose="02000000000000000000" pitchFamily="2" charset="0"/>
              </a:rPr>
            </a:br>
            <a:endParaRPr lang="en-US" sz="3600" b="1" dirty="0" smtClean="0">
              <a:latin typeface="KG Blank Space Solid" panose="02000000000000000000" pitchFamily="2" charset="0"/>
            </a:endParaRPr>
          </a:p>
          <a:p>
            <a:r>
              <a:rPr lang="en-US" sz="3600" b="1" u="sng" dirty="0" smtClean="0">
                <a:latin typeface="KG Rise UP" pitchFamily="2" charset="0"/>
              </a:rPr>
              <a:t>Quarter 1:</a:t>
            </a:r>
            <a:r>
              <a:rPr lang="en-US" sz="3600" dirty="0">
                <a:latin typeface="KG Rise UP" pitchFamily="2" charset="0"/>
              </a:rPr>
              <a:t> </a:t>
            </a:r>
            <a:r>
              <a:rPr lang="en-US" sz="3600" dirty="0" smtClean="0">
                <a:latin typeface="KG Rise UP" pitchFamily="2" charset="0"/>
              </a:rPr>
              <a:t>American Revolution </a:t>
            </a:r>
            <a:r>
              <a:rPr lang="en-US" sz="800" dirty="0" smtClean="0">
                <a:latin typeface="KG Rise UP" pitchFamily="2" charset="0"/>
              </a:rPr>
              <a:t/>
            </a:r>
            <a:br>
              <a:rPr lang="en-US" sz="800" dirty="0" smtClean="0">
                <a:latin typeface="KG Rise UP" pitchFamily="2" charset="0"/>
              </a:rPr>
            </a:br>
            <a:r>
              <a:rPr lang="en-US" sz="3600" dirty="0" smtClean="0">
                <a:latin typeface="KG Rise UP" pitchFamily="2" charset="0"/>
              </a:rPr>
              <a:t> </a:t>
            </a:r>
            <a:br>
              <a:rPr lang="en-US" sz="3600" dirty="0" smtClean="0">
                <a:latin typeface="KG Rise UP" pitchFamily="2" charset="0"/>
              </a:rPr>
            </a:br>
            <a:r>
              <a:rPr lang="en-US" sz="3600" b="1" u="sng" dirty="0" smtClean="0">
                <a:latin typeface="KG Rise UP" pitchFamily="2" charset="0"/>
              </a:rPr>
              <a:t>Quarter 2:</a:t>
            </a:r>
            <a:r>
              <a:rPr lang="en-US" sz="3600" dirty="0" smtClean="0">
                <a:latin typeface="KG Rise UP" pitchFamily="2" charset="0"/>
              </a:rPr>
              <a:t> Westward Expansion</a:t>
            </a:r>
            <a:r>
              <a:rPr lang="en-US" sz="800" dirty="0" smtClean="0">
                <a:latin typeface="KG Rise UP" pitchFamily="2" charset="0"/>
              </a:rPr>
              <a:t/>
            </a:r>
            <a:br>
              <a:rPr lang="en-US" sz="800" dirty="0" smtClean="0">
                <a:latin typeface="KG Rise UP" pitchFamily="2" charset="0"/>
              </a:rPr>
            </a:br>
            <a:endParaRPr lang="en-US" sz="3600" dirty="0" smtClean="0">
              <a:latin typeface="KG Rise UP" pitchFamily="2" charset="0"/>
            </a:endParaRPr>
          </a:p>
          <a:p>
            <a:r>
              <a:rPr lang="en-US" sz="3600" b="1" u="sng" dirty="0" smtClean="0">
                <a:latin typeface="KG Rise UP" pitchFamily="2" charset="0"/>
              </a:rPr>
              <a:t>Quarter 3:</a:t>
            </a:r>
            <a:r>
              <a:rPr lang="en-US" sz="3600" dirty="0">
                <a:latin typeface="KG Rise UP" pitchFamily="2" charset="0"/>
              </a:rPr>
              <a:t> </a:t>
            </a:r>
            <a:r>
              <a:rPr lang="en-US" sz="3600" dirty="0" smtClean="0">
                <a:latin typeface="KG Rise UP" pitchFamily="2" charset="0"/>
              </a:rPr>
              <a:t>Civil War</a:t>
            </a:r>
            <a:r>
              <a:rPr lang="en-US" sz="800" dirty="0" smtClean="0">
                <a:latin typeface="KG Rise UP" pitchFamily="2" charset="0"/>
              </a:rPr>
              <a:t/>
            </a:r>
            <a:br>
              <a:rPr lang="en-US" sz="800" dirty="0" smtClean="0">
                <a:latin typeface="KG Rise UP" pitchFamily="2" charset="0"/>
              </a:rPr>
            </a:br>
            <a:endParaRPr lang="en-US" sz="3600" dirty="0" smtClean="0">
              <a:latin typeface="KG Rise UP" pitchFamily="2" charset="0"/>
            </a:endParaRPr>
          </a:p>
          <a:p>
            <a:r>
              <a:rPr lang="en-US" sz="3600" b="1" u="sng" dirty="0" smtClean="0">
                <a:latin typeface="KG Rise UP" pitchFamily="2" charset="0"/>
              </a:rPr>
              <a:t>Quarter 4:</a:t>
            </a:r>
            <a:r>
              <a:rPr lang="en-US" sz="3600" dirty="0">
                <a:latin typeface="KG Rise UP" pitchFamily="2" charset="0"/>
              </a:rPr>
              <a:t> </a:t>
            </a:r>
            <a:r>
              <a:rPr lang="en-US" sz="3600" dirty="0" smtClean="0">
                <a:latin typeface="KG Rise UP" pitchFamily="2" charset="0"/>
              </a:rPr>
              <a:t>Economy</a:t>
            </a:r>
            <a:endParaRPr lang="en-US" sz="3600" dirty="0">
              <a:latin typeface="KG Rise U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3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774" y="2292626"/>
            <a:ext cx="67321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G Ways to Say Goodbye" panose="02000506000000020003" pitchFamily="2" charset="0"/>
              </a:rPr>
              <a:t>WE ARE LUCKY THAT OUR SPECIALS SCHEDULE DOES NOT CHANGE FROM QUARTER TO QUARTER THIS YEAR!  </a:t>
            </a:r>
          </a:p>
          <a:p>
            <a:endParaRPr lang="en-US" sz="3200" dirty="0">
              <a:latin typeface="KG Ways to Say Goodbye" panose="02000506000000020003" pitchFamily="2" charset="0"/>
            </a:endParaRPr>
          </a:p>
          <a:p>
            <a:r>
              <a:rPr lang="en-US" sz="3200" b="1" dirty="0" smtClean="0">
                <a:latin typeface="KG Ways to Say Goodbye" panose="02000506000000020003" pitchFamily="2" charset="0"/>
              </a:rPr>
              <a:t>MONDAY: ART</a:t>
            </a:r>
          </a:p>
          <a:p>
            <a:r>
              <a:rPr lang="en-US" sz="3200" b="1" dirty="0" smtClean="0">
                <a:latin typeface="KG Ways to Say Goodbye" panose="02000506000000020003" pitchFamily="2" charset="0"/>
              </a:rPr>
              <a:t>TUESDAY: TECHNOLOGY</a:t>
            </a:r>
          </a:p>
          <a:p>
            <a:r>
              <a:rPr lang="en-US" sz="3200" b="1" dirty="0" smtClean="0">
                <a:latin typeface="KG Ways to Say Goodbye" panose="02000506000000020003" pitchFamily="2" charset="0"/>
              </a:rPr>
              <a:t>WEDNESDAY: MEDIA</a:t>
            </a:r>
            <a:endParaRPr lang="en-US" sz="3200" dirty="0" smtClean="0">
              <a:latin typeface="KG Ways to Say Goodbye" panose="02000506000000020003" pitchFamily="2" charset="0"/>
            </a:endParaRPr>
          </a:p>
          <a:p>
            <a:r>
              <a:rPr lang="en-US" sz="3200" b="1" dirty="0" smtClean="0">
                <a:latin typeface="KG Ways to Say Goodbye" panose="02000506000000020003" pitchFamily="2" charset="0"/>
              </a:rPr>
              <a:t>THURSDAY: PE </a:t>
            </a:r>
            <a:r>
              <a:rPr lang="en-US" sz="3200" dirty="0" smtClean="0">
                <a:latin typeface="KG Ways to Say Goodbye" panose="02000506000000020003" pitchFamily="2" charset="0"/>
              </a:rPr>
              <a:t>(STUDENTS NEED TO WEAR SNEAKERS IN ORDER TO PARTICIPATE)</a:t>
            </a:r>
            <a:r>
              <a:rPr lang="en-US" sz="3200" b="1" dirty="0" smtClean="0">
                <a:latin typeface="KG Ways to Say Goodbye" panose="02000506000000020003" pitchFamily="2" charset="0"/>
              </a:rPr>
              <a:t/>
            </a:r>
            <a:br>
              <a:rPr lang="en-US" sz="3200" b="1" dirty="0" smtClean="0">
                <a:latin typeface="KG Ways to Say Goodbye" panose="02000506000000020003" pitchFamily="2" charset="0"/>
              </a:rPr>
            </a:br>
            <a:r>
              <a:rPr lang="en-US" sz="3200" b="1" dirty="0" smtClean="0">
                <a:latin typeface="KG Ways to Say Goodbye" panose="02000506000000020003" pitchFamily="2" charset="0"/>
              </a:rPr>
              <a:t>FRIDAY: MUSIC</a:t>
            </a:r>
            <a:endParaRPr lang="en-US" sz="3200" b="1" dirty="0">
              <a:latin typeface="KG Ways to Say Goodby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47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157" y="2009216"/>
            <a:ext cx="815008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lin Sans FB" panose="020E0602020502020306" pitchFamily="34" charset="0"/>
              </a:rPr>
              <a:t>We will use both a 4 point scale and a 10 point scale in order to help familiarize students with the middle school grading format.</a:t>
            </a:r>
            <a:r>
              <a:rPr lang="en-US" sz="2200" dirty="0">
                <a:latin typeface="Berlin Sans FB" panose="020E0602020502020306" pitchFamily="34" charset="0"/>
              </a:rPr>
              <a:t/>
            </a:r>
            <a:br>
              <a:rPr lang="en-US" sz="2200" dirty="0">
                <a:latin typeface="Berlin Sans FB" panose="020E0602020502020306" pitchFamily="34" charset="0"/>
              </a:rPr>
            </a:br>
            <a:r>
              <a:rPr lang="en-US" sz="2200" u="sng" dirty="0" smtClean="0">
                <a:latin typeface="Berlin Sans FB" panose="020E0602020502020306" pitchFamily="34" charset="0"/>
              </a:rPr>
              <a:t>First Quarter: </a:t>
            </a:r>
            <a:r>
              <a:rPr lang="en-US" sz="2200" dirty="0" smtClean="0">
                <a:latin typeface="Berlin Sans FB" panose="020E0602020502020306" pitchFamily="34" charset="0"/>
              </a:rPr>
              <a:t> 100-85% = 4</a:t>
            </a:r>
            <a:br>
              <a:rPr lang="en-US" sz="2200" dirty="0" smtClean="0">
                <a:latin typeface="Berlin Sans FB" panose="020E0602020502020306" pitchFamily="34" charset="0"/>
              </a:rPr>
            </a:br>
            <a:r>
              <a:rPr lang="en-US" sz="2200" dirty="0" smtClean="0">
                <a:latin typeface="Berlin Sans FB" panose="020E0602020502020306" pitchFamily="34" charset="0"/>
              </a:rPr>
              <a:t>         	            84-70% = 3</a:t>
            </a:r>
            <a:br>
              <a:rPr lang="en-US" sz="2200" dirty="0" smtClean="0">
                <a:latin typeface="Berlin Sans FB" panose="020E0602020502020306" pitchFamily="34" charset="0"/>
              </a:rPr>
            </a:br>
            <a:r>
              <a:rPr lang="en-US" sz="2200" dirty="0" smtClean="0">
                <a:latin typeface="Berlin Sans FB" panose="020E0602020502020306" pitchFamily="34" charset="0"/>
              </a:rPr>
              <a:t> 	            69-50% = 2</a:t>
            </a:r>
            <a:br>
              <a:rPr lang="en-US" sz="2200" dirty="0" smtClean="0">
                <a:latin typeface="Berlin Sans FB" panose="020E0602020502020306" pitchFamily="34" charset="0"/>
              </a:rPr>
            </a:br>
            <a:r>
              <a:rPr lang="en-US" sz="2200" dirty="0" smtClean="0">
                <a:latin typeface="Berlin Sans FB" panose="020E0602020502020306" pitchFamily="34" charset="0"/>
              </a:rPr>
              <a:t>	            49% &amp; Below = 1</a:t>
            </a:r>
          </a:p>
          <a:p>
            <a:r>
              <a:rPr lang="en-US" sz="2200" dirty="0" smtClean="0">
                <a:latin typeface="Berlin Sans FB" panose="020E0602020502020306" pitchFamily="34" charset="0"/>
              </a:rPr>
              <a:t>The point spread will narrow each quarter in order to prepare students for middle school.</a:t>
            </a:r>
            <a:r>
              <a:rPr lang="en-US" sz="2200" dirty="0">
                <a:latin typeface="Berlin Sans FB" panose="020E0602020502020306" pitchFamily="34" charset="0"/>
              </a:rPr>
              <a:t/>
            </a:r>
            <a:br>
              <a:rPr lang="en-US" sz="2200" dirty="0">
                <a:latin typeface="Berlin Sans FB" panose="020E0602020502020306" pitchFamily="34" charset="0"/>
              </a:rPr>
            </a:br>
            <a:r>
              <a:rPr lang="en-US" sz="2200" dirty="0" smtClean="0">
                <a:latin typeface="Berlin Sans FB" panose="020E0602020502020306" pitchFamily="34" charset="0"/>
              </a:rPr>
              <a:t>***Late work will lose 1 point per day late – unless a student has been absent.</a:t>
            </a:r>
          </a:p>
          <a:p>
            <a:r>
              <a:rPr lang="en-US" sz="2200" dirty="0">
                <a:latin typeface="Berlin Sans FB" panose="020E0602020502020306" pitchFamily="34" charset="0"/>
              </a:rPr>
              <a:t/>
            </a:r>
            <a:br>
              <a:rPr lang="en-US" sz="2200" dirty="0">
                <a:latin typeface="Berlin Sans FB" panose="020E0602020502020306" pitchFamily="34" charset="0"/>
              </a:rPr>
            </a:br>
            <a:r>
              <a:rPr lang="en-US" sz="2200" dirty="0" smtClean="0">
                <a:latin typeface="Berlin Sans FB" panose="020E0602020502020306" pitchFamily="34" charset="0"/>
              </a:rPr>
              <a:t>***When possible students will be provided a RUBRIC at the beginning of a project so they can work towards a level 4 at all  </a:t>
            </a:r>
            <a:br>
              <a:rPr lang="en-US" sz="2200" dirty="0" smtClean="0">
                <a:latin typeface="Berlin Sans FB" panose="020E0602020502020306" pitchFamily="34" charset="0"/>
              </a:rPr>
            </a:br>
            <a:r>
              <a:rPr lang="en-US" sz="2200" dirty="0" smtClean="0">
                <a:latin typeface="Berlin Sans FB" panose="020E0602020502020306" pitchFamily="34" charset="0"/>
              </a:rPr>
              <a:t> times.</a:t>
            </a:r>
          </a:p>
          <a:p>
            <a:r>
              <a:rPr lang="en-US" sz="2400" dirty="0" smtClean="0">
                <a:latin typeface="Berlin Sans FB" panose="020E0602020502020306" pitchFamily="34" charset="0"/>
              </a:rPr>
              <a:t/>
            </a:r>
            <a:br>
              <a:rPr lang="en-US" sz="2400" dirty="0" smtClean="0">
                <a:latin typeface="Berlin Sans FB" panose="020E0602020502020306" pitchFamily="34" charset="0"/>
              </a:rPr>
            </a:br>
            <a:endParaRPr lang="en-US" sz="2400" dirty="0" smtClean="0">
              <a:latin typeface="Berlin Sans FB" panose="020E0602020502020306" pitchFamily="34" charset="0"/>
            </a:endParaRPr>
          </a:p>
          <a:p>
            <a:pPr algn="ctr"/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5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2332383"/>
            <a:ext cx="82693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     </a:t>
            </a:r>
            <a:r>
              <a:rPr lang="en-US" sz="2400" b="1" u="sng" dirty="0" smtClean="0">
                <a:latin typeface="Garamond" panose="02020404030301010803" pitchFamily="18" charset="0"/>
              </a:rPr>
              <a:t>Students are expected to: </a:t>
            </a:r>
            <a:r>
              <a:rPr lang="en-US" sz="2400" dirty="0" smtClean="0">
                <a:latin typeface="Garamond" panose="02020404030301010803" pitchFamily="18" charset="0"/>
              </a:rPr>
              <a:t/>
            </a:r>
            <a:br>
              <a:rPr lang="en-US" sz="2400" dirty="0" smtClean="0">
                <a:latin typeface="Garamond" panose="02020404030301010803" pitchFamily="18" charset="0"/>
              </a:rPr>
            </a:br>
            <a:r>
              <a:rPr lang="en-US" sz="2000" dirty="0" smtClean="0">
                <a:latin typeface="Garamond" panose="02020404030301010803" pitchFamily="18" charset="0"/>
              </a:rPr>
              <a:t> </a:t>
            </a:r>
            <a:r>
              <a:rPr lang="en-US" sz="2200" dirty="0" smtClean="0">
                <a:latin typeface="Garamond" panose="02020404030301010803" pitchFamily="18" charset="0"/>
              </a:rPr>
              <a:t>*Read for 30 minutes each night</a:t>
            </a:r>
            <a:br>
              <a:rPr lang="en-US" sz="2200" dirty="0" smtClean="0">
                <a:latin typeface="Garamond" panose="02020404030301010803" pitchFamily="18" charset="0"/>
              </a:rPr>
            </a:br>
            <a:r>
              <a:rPr lang="en-US" sz="2200" dirty="0" smtClean="0">
                <a:latin typeface="Garamond" panose="02020404030301010803" pitchFamily="18" charset="0"/>
              </a:rPr>
              <a:t> *Complete each night’s review tasks for Literacy &amp; Math</a:t>
            </a:r>
            <a:br>
              <a:rPr lang="en-US" sz="2200" dirty="0" smtClean="0">
                <a:latin typeface="Garamond" panose="02020404030301010803" pitchFamily="18" charset="0"/>
              </a:rPr>
            </a:br>
            <a:r>
              <a:rPr lang="en-US" sz="2200" dirty="0" smtClean="0">
                <a:latin typeface="Garamond" panose="02020404030301010803" pitchFamily="18" charset="0"/>
              </a:rPr>
              <a:t> *Practice their Multiplication Facts</a:t>
            </a:r>
          </a:p>
          <a:p>
            <a:endParaRPr lang="en-US" sz="2200" dirty="0">
              <a:latin typeface="Tempus Sans ITC" panose="04020404030D07020202" pitchFamily="82" charset="0"/>
            </a:endParaRPr>
          </a:p>
          <a:p>
            <a:r>
              <a:rPr lang="en-US" sz="2200" dirty="0" smtClean="0">
                <a:latin typeface="Garamond" panose="02020404030301010803" pitchFamily="18" charset="0"/>
              </a:rPr>
              <a:t>*Homework is assigned Monday – Thursday </a:t>
            </a:r>
          </a:p>
          <a:p>
            <a:r>
              <a:rPr lang="en-US" sz="2200" dirty="0" smtClean="0">
                <a:latin typeface="Garamond" panose="02020404030301010803" pitchFamily="18" charset="0"/>
              </a:rPr>
              <a:t>*Homework is to be written in student AGENDA and </a:t>
            </a:r>
            <a:r>
              <a:rPr lang="en-US" sz="2200" u="sng" dirty="0" smtClean="0">
                <a:latin typeface="Garamond" panose="02020404030301010803" pitchFamily="18" charset="0"/>
              </a:rPr>
              <a:t>parents are to sign agenda each night</a:t>
            </a:r>
          </a:p>
          <a:p>
            <a:r>
              <a:rPr lang="en-US" sz="2200" dirty="0" smtClean="0">
                <a:latin typeface="Garamond" panose="02020404030301010803" pitchFamily="18" charset="0"/>
              </a:rPr>
              <a:t>*Homework is to be turned in the following day unless otherwise stated</a:t>
            </a:r>
            <a:br>
              <a:rPr lang="en-US" sz="2200" dirty="0" smtClean="0">
                <a:latin typeface="Garamond" panose="02020404030301010803" pitchFamily="18" charset="0"/>
              </a:rPr>
            </a:br>
            <a:r>
              <a:rPr lang="en-US" sz="2200" dirty="0" smtClean="0">
                <a:latin typeface="Garamond" panose="02020404030301010803" pitchFamily="18" charset="0"/>
              </a:rPr>
              <a:t/>
            </a:r>
            <a:br>
              <a:rPr lang="en-US" sz="2200" dirty="0" smtClean="0">
                <a:latin typeface="Garamond" panose="02020404030301010803" pitchFamily="18" charset="0"/>
              </a:rPr>
            </a:br>
            <a:r>
              <a:rPr lang="en-US" sz="2200" dirty="0" smtClean="0">
                <a:latin typeface="Garamond" panose="02020404030301010803" pitchFamily="18" charset="0"/>
              </a:rPr>
              <a:t>*Late or missing 2x’s: Parent Email; 3x’s Reflection Referral</a:t>
            </a:r>
          </a:p>
          <a:p>
            <a:r>
              <a:rPr lang="en-US" sz="2200" dirty="0" smtClean="0">
                <a:latin typeface="Garamond" panose="02020404030301010803" pitchFamily="18" charset="0"/>
              </a:rPr>
              <a:t>*Counts as part of student Work Habits &amp; Conduct grade on report card (next year will count as part of overall grade)</a:t>
            </a:r>
          </a:p>
          <a:p>
            <a:r>
              <a:rPr lang="en-US" sz="2200" b="1" dirty="0" smtClean="0">
                <a:latin typeface="Tempus Sans ITC" panose="04020404030D07020202" pitchFamily="82" charset="0"/>
              </a:rPr>
              <a:t>                               *NOT OPTIONAL</a:t>
            </a:r>
            <a:endParaRPr lang="en-US" sz="22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6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3757" y="2372139"/>
            <a:ext cx="68248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>
                <a:latin typeface="Comic Sans MS" panose="030F0702030302020204" pitchFamily="66" charset="0"/>
              </a:rPr>
              <a:t>Informal Assessment:</a:t>
            </a:r>
            <a:r>
              <a:rPr lang="en-US" sz="2600" dirty="0" smtClean="0">
                <a:latin typeface="Comic Sans MS" panose="030F0702030302020204" pitchFamily="66" charset="0"/>
              </a:rPr>
              <a:t/>
            </a:r>
            <a:br>
              <a:rPr lang="en-US" sz="2600" dirty="0" smtClean="0">
                <a:latin typeface="Comic Sans MS" panose="030F0702030302020204" pitchFamily="66" charset="0"/>
              </a:rPr>
            </a:br>
            <a:r>
              <a:rPr lang="en-US" sz="2600" dirty="0" smtClean="0">
                <a:latin typeface="Comic Sans MS" panose="030F0702030302020204" pitchFamily="66" charset="0"/>
              </a:rPr>
              <a:t>*Observational data collected during small group activities, discussions and any center activities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/>
            </a:r>
            <a:br>
              <a:rPr lang="en-US" sz="2600" dirty="0">
                <a:latin typeface="Comic Sans MS" panose="030F0702030302020204" pitchFamily="66" charset="0"/>
              </a:rPr>
            </a:br>
            <a:r>
              <a:rPr lang="en-US" sz="2600" u="sng" dirty="0" smtClean="0">
                <a:latin typeface="Comic Sans MS" panose="030F0702030302020204" pitchFamily="66" charset="0"/>
              </a:rPr>
              <a:t>Formal Assessment:</a:t>
            </a:r>
            <a:r>
              <a:rPr lang="en-US" sz="2600" dirty="0" smtClean="0">
                <a:latin typeface="Comic Sans MS" panose="030F0702030302020204" pitchFamily="66" charset="0"/>
              </a:rPr>
              <a:t/>
            </a:r>
            <a:br>
              <a:rPr lang="en-US" sz="2600" dirty="0" smtClean="0">
                <a:latin typeface="Comic Sans MS" panose="030F0702030302020204" pitchFamily="66" charset="0"/>
              </a:rPr>
            </a:br>
            <a:r>
              <a:rPr lang="en-US" sz="2600" dirty="0" smtClean="0">
                <a:latin typeface="Comic Sans MS" panose="030F0702030302020204" pitchFamily="66" charset="0"/>
              </a:rPr>
              <a:t>*Daily assignments, quizzes, tests &amp; projects where a grade is given </a:t>
            </a:r>
            <a:br>
              <a:rPr lang="en-US" sz="2600" dirty="0" smtClean="0">
                <a:latin typeface="Comic Sans MS" panose="030F0702030302020204" pitchFamily="66" charset="0"/>
              </a:rPr>
            </a:br>
            <a:r>
              <a:rPr lang="en-US" sz="2600" dirty="0" smtClean="0">
                <a:latin typeface="Comic Sans MS" panose="030F0702030302020204" pitchFamily="66" charset="0"/>
              </a:rPr>
              <a:t>*Common grade level assessments</a:t>
            </a:r>
            <a:br>
              <a:rPr lang="en-US" sz="2600" dirty="0" smtClean="0">
                <a:latin typeface="Comic Sans MS" panose="030F0702030302020204" pitchFamily="66" charset="0"/>
              </a:rPr>
            </a:br>
            <a:r>
              <a:rPr lang="en-US" sz="2600" dirty="0" smtClean="0">
                <a:latin typeface="Comic Sans MS" panose="030F0702030302020204" pitchFamily="66" charset="0"/>
              </a:rPr>
              <a:t>*District/County Assessments</a:t>
            </a:r>
            <a:endParaRPr lang="en-US" sz="2600" dirty="0">
              <a:latin typeface="Comic Sans MS" panose="030F0702030302020204" pitchFamily="66" charset="0"/>
            </a:endParaRPr>
          </a:p>
          <a:p>
            <a:r>
              <a:rPr lang="en-US" sz="2600" dirty="0" smtClean="0">
                <a:latin typeface="Comic Sans MS" panose="030F0702030302020204" pitchFamily="66" charset="0"/>
              </a:rPr>
              <a:t>*EOG Math, Literacy &amp; Science </a:t>
            </a:r>
            <a:endParaRPr lang="en-US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4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956" y="2491409"/>
            <a:ext cx="75934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R CENA" panose="02000000000000000000" pitchFamily="2" charset="0"/>
              </a:rPr>
              <a:t>We will use a variety of technology sites for academic learning and sharing.</a:t>
            </a:r>
          </a:p>
          <a:p>
            <a:pPr algn="ctr"/>
            <a:endParaRPr lang="en-US" sz="3000" dirty="0">
              <a:latin typeface="AR CENA" panose="02000000000000000000" pitchFamily="2" charset="0"/>
            </a:endParaRPr>
          </a:p>
          <a:p>
            <a:pPr algn="ctr"/>
            <a:r>
              <a:rPr lang="en-US" sz="3000" dirty="0" smtClean="0">
                <a:latin typeface="AR CENA" panose="02000000000000000000" pitchFamily="2" charset="0"/>
              </a:rPr>
              <a:t>*Google Classroom </a:t>
            </a:r>
            <a:br>
              <a:rPr lang="en-US" sz="3000" dirty="0" smtClean="0">
                <a:latin typeface="AR CENA" panose="02000000000000000000" pitchFamily="2" charset="0"/>
              </a:rPr>
            </a:br>
            <a:r>
              <a:rPr lang="en-US" sz="3000" dirty="0" smtClean="0">
                <a:latin typeface="AR CENA" panose="02000000000000000000" pitchFamily="2" charset="0"/>
              </a:rPr>
              <a:t>*</a:t>
            </a:r>
            <a:r>
              <a:rPr lang="en-US" sz="3000" dirty="0" err="1" smtClean="0">
                <a:latin typeface="AR CENA" panose="02000000000000000000" pitchFamily="2" charset="0"/>
              </a:rPr>
              <a:t>Dreambox</a:t>
            </a:r>
            <a:r>
              <a:rPr lang="en-US" sz="3000" dirty="0" smtClean="0">
                <a:latin typeface="AR CENA" panose="02000000000000000000" pitchFamily="2" charset="0"/>
              </a:rPr>
              <a:t> Math</a:t>
            </a:r>
            <a:br>
              <a:rPr lang="en-US" sz="3000" dirty="0" smtClean="0">
                <a:latin typeface="AR CENA" panose="02000000000000000000" pitchFamily="2" charset="0"/>
              </a:rPr>
            </a:br>
            <a:r>
              <a:rPr lang="en-US" sz="3000" dirty="0" smtClean="0">
                <a:latin typeface="AR CENA" panose="02000000000000000000" pitchFamily="2" charset="0"/>
              </a:rPr>
              <a:t>*Big Universe</a:t>
            </a:r>
            <a:br>
              <a:rPr lang="en-US" sz="3000" dirty="0" smtClean="0">
                <a:latin typeface="AR CENA" panose="02000000000000000000" pitchFamily="2" charset="0"/>
              </a:rPr>
            </a:br>
            <a:r>
              <a:rPr lang="en-US" sz="3000" dirty="0" smtClean="0">
                <a:latin typeface="AR CENA" panose="02000000000000000000" pitchFamily="2" charset="0"/>
              </a:rPr>
              <a:t>*Discovery Education</a:t>
            </a:r>
            <a:br>
              <a:rPr lang="en-US" sz="3000" dirty="0" smtClean="0">
                <a:latin typeface="AR CENA" panose="02000000000000000000" pitchFamily="2" charset="0"/>
              </a:rPr>
            </a:br>
            <a:r>
              <a:rPr lang="en-US" sz="3000" dirty="0" smtClean="0">
                <a:latin typeface="AR CENA" panose="02000000000000000000" pitchFamily="2" charset="0"/>
              </a:rPr>
              <a:t>*Quizlet</a:t>
            </a:r>
            <a:br>
              <a:rPr lang="en-US" sz="3000" dirty="0" smtClean="0">
                <a:latin typeface="AR CENA" panose="02000000000000000000" pitchFamily="2" charset="0"/>
              </a:rPr>
            </a:br>
            <a:r>
              <a:rPr lang="en-US" sz="3000" dirty="0" smtClean="0">
                <a:latin typeface="AR CENA" panose="02000000000000000000" pitchFamily="2" charset="0"/>
              </a:rPr>
              <a:t>*Read Theory</a:t>
            </a:r>
            <a:endParaRPr lang="en-US" sz="30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8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469" y="2252870"/>
            <a:ext cx="75934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Rise UP" pitchFamily="2" charset="0"/>
              </a:rPr>
              <a:t>*</a:t>
            </a:r>
            <a:r>
              <a:rPr lang="en-US" sz="2400" dirty="0" smtClean="0">
                <a:latin typeface="Garamond" panose="02020404030301010803" pitchFamily="18" charset="0"/>
              </a:rPr>
              <a:t>I am originally from upstate NY &amp; took time off to stay at home with my 2 amazing children before returning to teaching. </a:t>
            </a:r>
          </a:p>
          <a:p>
            <a:r>
              <a:rPr lang="en-US" sz="2400" dirty="0" smtClean="0">
                <a:latin typeface="KG Rise UP" pitchFamily="2" charset="0"/>
              </a:rPr>
              <a:t>*</a:t>
            </a:r>
            <a:r>
              <a:rPr lang="en-US" sz="2400" dirty="0" smtClean="0">
                <a:latin typeface="Garamond" panose="02020404030301010803" pitchFamily="18" charset="0"/>
              </a:rPr>
              <a:t>I have taught 1st grade and 3</a:t>
            </a:r>
            <a:r>
              <a:rPr lang="en-US" sz="2400" baseline="30000" dirty="0" smtClean="0">
                <a:latin typeface="Garamond" panose="02020404030301010803" pitchFamily="18" charset="0"/>
              </a:rPr>
              <a:t>rd</a:t>
            </a:r>
            <a:r>
              <a:rPr lang="en-US" sz="2400" dirty="0" smtClean="0">
                <a:latin typeface="Garamond" panose="02020404030301010803" pitchFamily="18" charset="0"/>
              </a:rPr>
              <a:t> grade prior to coming to Carpenter.  </a:t>
            </a:r>
          </a:p>
          <a:p>
            <a:r>
              <a:rPr lang="en-US" sz="2400" dirty="0" smtClean="0">
                <a:latin typeface="KG Rise UP" pitchFamily="2" charset="0"/>
              </a:rPr>
              <a:t>*</a:t>
            </a:r>
            <a:r>
              <a:rPr lang="en-US" sz="2400" dirty="0" smtClean="0">
                <a:latin typeface="Garamond" panose="02020404030301010803" pitchFamily="18" charset="0"/>
              </a:rPr>
              <a:t>This is my 5</a:t>
            </a:r>
            <a:r>
              <a:rPr lang="en-US" sz="2400" baseline="30000" dirty="0" smtClean="0">
                <a:latin typeface="Garamond" panose="02020404030301010803" pitchFamily="18" charset="0"/>
              </a:rPr>
              <a:t>th</a:t>
            </a:r>
            <a:r>
              <a:rPr lang="en-US" sz="2400" dirty="0" smtClean="0">
                <a:latin typeface="Garamond" panose="02020404030301010803" pitchFamily="18" charset="0"/>
              </a:rPr>
              <a:t> year teaching 5</a:t>
            </a:r>
            <a:r>
              <a:rPr lang="en-US" sz="2400" baseline="30000" dirty="0" smtClean="0">
                <a:latin typeface="Garamond" panose="02020404030301010803" pitchFamily="18" charset="0"/>
              </a:rPr>
              <a:t>th</a:t>
            </a:r>
            <a:r>
              <a:rPr lang="en-US" sz="2400" dirty="0" smtClean="0">
                <a:latin typeface="Garamond" panose="02020404030301010803" pitchFamily="18" charset="0"/>
              </a:rPr>
              <a:t> grade at Carpenter</a:t>
            </a:r>
            <a:r>
              <a:rPr lang="en-US" sz="2400" dirty="0" smtClean="0">
                <a:latin typeface="KG Rise UP" pitchFamily="2" charset="0"/>
              </a:rPr>
              <a:t>.</a:t>
            </a:r>
          </a:p>
          <a:p>
            <a:r>
              <a:rPr lang="en-US" sz="2400" dirty="0" smtClean="0">
                <a:latin typeface="KG Rise UP" pitchFamily="2" charset="0"/>
              </a:rPr>
              <a:t>*</a:t>
            </a:r>
            <a:r>
              <a:rPr lang="en-US" sz="2400" dirty="0" smtClean="0">
                <a:latin typeface="Garamond" panose="02020404030301010803" pitchFamily="18" charset="0"/>
              </a:rPr>
              <a:t>I am passionate about what I do and try to have fun in the classroom while also enforcing strong character morals with my students.</a:t>
            </a:r>
          </a:p>
          <a:p>
            <a:r>
              <a:rPr lang="en-US" sz="2400" dirty="0" smtClean="0">
                <a:latin typeface="KG Rise UP" pitchFamily="2" charset="0"/>
              </a:rPr>
              <a:t>*</a:t>
            </a:r>
            <a:r>
              <a:rPr lang="en-US" sz="2400" dirty="0" smtClean="0">
                <a:latin typeface="Garamond" panose="02020404030301010803" pitchFamily="18" charset="0"/>
              </a:rPr>
              <a:t>I will love them and treat them like my own while we are here! 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6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418" y="2517912"/>
            <a:ext cx="81235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KG Ways to Say Goodbye" panose="02000506000000020003" pitchFamily="2" charset="0"/>
              </a:rPr>
              <a:t>We Will Have LOTS of Opportunities for Helping Our Class This Year</a:t>
            </a:r>
            <a:r>
              <a:rPr lang="en-US" dirty="0" smtClean="0">
                <a:latin typeface="KG Ways to Say Goodbye" panose="02000506000000020003" pitchFamily="2" charset="0"/>
              </a:rPr>
              <a:t>!</a:t>
            </a:r>
            <a:br>
              <a:rPr lang="en-US" dirty="0" smtClean="0">
                <a:latin typeface="KG Ways to Say Goodbye" panose="02000506000000020003" pitchFamily="2" charset="0"/>
              </a:rPr>
            </a:br>
            <a:r>
              <a:rPr lang="en-US" dirty="0" smtClean="0">
                <a:latin typeface="KG Ways to Say Goodbye" panose="02000506000000020003" pitchFamily="2" charset="0"/>
              </a:rPr>
              <a:t/>
            </a:r>
            <a:br>
              <a:rPr lang="en-US" dirty="0" smtClean="0">
                <a:latin typeface="KG Ways to Say Goodbye" panose="02000506000000020003" pitchFamily="2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*ROOM PARENT(S) NEEDED – indicate availability on the sign in form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*End of Year Picnic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/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*Graduation Day Slide Show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*In Class Cultural Arts Programs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*Sign Up Genius for hands-on learning activities</a:t>
            </a:r>
          </a:p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***BE SURE TO GET VOLUNTEER CLEARANCE IN THE MEDIA CENTER***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18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2453" y="2239617"/>
            <a:ext cx="76465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*Check your child’s Agenda each night for their homework – Sign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*Help with / Encourage Reading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*Practice Multiplication Facts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*Provide a quiet, relaxing homework/study space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*View Website Resources Together for clarification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~~~~~~~~~~~~~~~~~~~~~~~~~~~~~~~~~~~~~~~~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**The Growing Pains of 5</a:t>
            </a:r>
            <a:r>
              <a:rPr lang="en-US" sz="2400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2400" dirty="0" smtClean="0">
                <a:latin typeface="Comic Sans MS" panose="030F0702030302020204" pitchFamily="66" charset="0"/>
              </a:rPr>
              <a:t> Grade**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*Showering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*Deodorant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*Menstruation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*Appropriate Clothing Options 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*Boys &amp; Girls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24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148" y="2451652"/>
            <a:ext cx="82561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*Please Use the Parent/Teacher Communication Log in your child’s SPOTS Binder to communicate important information to me. (students are responsible for showing me the notes)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*Remind will work for things that have come up last minute or you have forgotten to send a note about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*Email – </a:t>
            </a:r>
            <a:r>
              <a:rPr lang="en-US" sz="2400" dirty="0" smtClean="0">
                <a:latin typeface="Comic Sans MS" panose="030F0702030302020204" pitchFamily="66" charset="0"/>
                <a:hlinkClick r:id="rId3"/>
              </a:rPr>
              <a:t>jgordon2@wcpss.net</a:t>
            </a:r>
            <a:r>
              <a:rPr lang="en-US" sz="2400" dirty="0" smtClean="0">
                <a:latin typeface="Comic Sans MS" panose="030F0702030302020204" pitchFamily="66" charset="0"/>
              </a:rPr>
              <a:t> (only checked 2x’s during the day when possible)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99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226" y="2040835"/>
            <a:ext cx="73682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empus Sans ITC" panose="04020404030D07020202" pitchFamily="82" charset="0"/>
              </a:rPr>
              <a:t>4 In-Class Field Trips with Science Is Fun</a:t>
            </a:r>
            <a:br>
              <a:rPr lang="en-US" sz="2800" dirty="0" smtClean="0">
                <a:latin typeface="Tempus Sans ITC" panose="04020404030D07020202" pitchFamily="82" charset="0"/>
              </a:rPr>
            </a:br>
            <a:r>
              <a:rPr lang="en-US" sz="2800" dirty="0" smtClean="0">
                <a:latin typeface="Tempus Sans ITC" panose="04020404030D07020202" pitchFamily="82" charset="0"/>
              </a:rPr>
              <a:t>     *1 for each quarter </a:t>
            </a:r>
          </a:p>
          <a:p>
            <a:pPr algn="ctr"/>
            <a:r>
              <a:rPr lang="en-US" sz="2800" dirty="0" smtClean="0">
                <a:latin typeface="Tempus Sans ITC" panose="04020404030D07020202" pitchFamily="82" charset="0"/>
              </a:rPr>
              <a:t/>
            </a:r>
            <a:br>
              <a:rPr lang="en-US" sz="2800" dirty="0" smtClean="0">
                <a:latin typeface="Tempus Sans ITC" panose="04020404030D07020202" pitchFamily="82" charset="0"/>
              </a:rPr>
            </a:br>
            <a:r>
              <a:rPr lang="en-US" sz="2800" dirty="0" smtClean="0">
                <a:latin typeface="Tempus Sans ITC" panose="04020404030D07020202" pitchFamily="82" charset="0"/>
              </a:rPr>
              <a:t>POE HEALTH CENTER</a:t>
            </a:r>
            <a:br>
              <a:rPr lang="en-US" sz="2800" dirty="0" smtClean="0">
                <a:latin typeface="Tempus Sans ITC" panose="04020404030D07020202" pitchFamily="82" charset="0"/>
              </a:rPr>
            </a:br>
            <a:r>
              <a:rPr lang="en-US" sz="2800" dirty="0" smtClean="0">
                <a:latin typeface="Tempus Sans ITC" panose="04020404030D07020202" pitchFamily="82" charset="0"/>
              </a:rPr>
              <a:t>     *Human Growth &amp; Development </a:t>
            </a:r>
            <a:br>
              <a:rPr lang="en-US" sz="2800" dirty="0" smtClean="0">
                <a:latin typeface="Tempus Sans ITC" panose="04020404030D07020202" pitchFamily="82" charset="0"/>
              </a:rPr>
            </a:br>
            <a:r>
              <a:rPr lang="en-US" sz="2800" dirty="0" smtClean="0">
                <a:latin typeface="Tempus Sans ITC" panose="04020404030D07020202" pitchFamily="82" charset="0"/>
              </a:rPr>
              <a:t>     *Parents Welcome &amp; Encouraged to join us</a:t>
            </a:r>
          </a:p>
          <a:p>
            <a:endParaRPr lang="en-US" sz="2800" dirty="0">
              <a:latin typeface="Tempus Sans ITC" panose="04020404030D07020202" pitchFamily="82" charset="0"/>
            </a:endParaRPr>
          </a:p>
          <a:p>
            <a:pPr algn="ctr"/>
            <a:r>
              <a:rPr lang="en-US" sz="2800" dirty="0" smtClean="0">
                <a:latin typeface="Tempus Sans ITC" panose="04020404030D07020202" pitchFamily="82" charset="0"/>
              </a:rPr>
              <a:t/>
            </a:r>
            <a:br>
              <a:rPr lang="en-US" sz="2800" dirty="0" smtClean="0">
                <a:latin typeface="Tempus Sans ITC" panose="04020404030D07020202" pitchFamily="82" charset="0"/>
              </a:rPr>
            </a:br>
            <a:r>
              <a:rPr lang="en-US" sz="2800" dirty="0" smtClean="0">
                <a:latin typeface="Tempus Sans ITC" panose="04020404030D07020202" pitchFamily="82" charset="0"/>
              </a:rPr>
              <a:t>***In the process of an off campus “all day” trip connected to our Social Studies or Science  curriculum***</a:t>
            </a:r>
            <a:endParaRPr lang="en-US" sz="28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01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984" y="2531165"/>
            <a:ext cx="716942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lank Space Solid" panose="02000000000000000000" pitchFamily="2" charset="0"/>
              </a:rPr>
              <a:t>Please stop by and see Mrs. Farnsworth for an AIG information regarding current enrollment or nominating your child for AIG testing.</a:t>
            </a:r>
          </a:p>
          <a:p>
            <a:endParaRPr lang="en-US" dirty="0">
              <a:latin typeface="KG Blank Space Solid" panose="02000000000000000000" pitchFamily="2" charset="0"/>
            </a:endParaRPr>
          </a:p>
          <a:p>
            <a:endParaRPr lang="en-US" dirty="0" smtClean="0">
              <a:latin typeface="KG Blank Space Solid" panose="02000000000000000000" pitchFamily="2" charset="0"/>
            </a:endParaRPr>
          </a:p>
          <a:p>
            <a:endParaRPr lang="en-US" dirty="0">
              <a:latin typeface="KG Blank Space Solid" panose="02000000000000000000" pitchFamily="2" charset="0"/>
            </a:endParaRPr>
          </a:p>
          <a:p>
            <a:endParaRPr lang="en-US" dirty="0" smtClean="0">
              <a:latin typeface="KG Blank Space Solid" panose="02000000000000000000" pitchFamily="2" charset="0"/>
            </a:endParaRPr>
          </a:p>
          <a:p>
            <a:endParaRPr lang="en-US" dirty="0">
              <a:latin typeface="KG Blank Space Solid" panose="02000000000000000000" pitchFamily="2" charset="0"/>
            </a:endParaRPr>
          </a:p>
          <a:p>
            <a:endParaRPr lang="en-US" dirty="0" smtClean="0">
              <a:latin typeface="KG Blank Space Solid" panose="02000000000000000000" pitchFamily="2" charset="0"/>
            </a:endParaRPr>
          </a:p>
          <a:p>
            <a:r>
              <a:rPr lang="en-US" sz="4000" dirty="0" smtClean="0">
                <a:latin typeface="KG Blank Space Solid" panose="02000000000000000000" pitchFamily="2" charset="0"/>
              </a:rPr>
              <a:t>QUESTIONS???</a:t>
            </a:r>
            <a:endParaRPr lang="en-US" sz="40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02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47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339" y="2623930"/>
            <a:ext cx="320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0504" y="2808596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9686" y="1956208"/>
            <a:ext cx="78452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G Rise UP" pitchFamily="2" charset="0"/>
              </a:rPr>
              <a:t> </a:t>
            </a:r>
            <a:r>
              <a:rPr lang="en-US" sz="2800" b="1" dirty="0" smtClean="0">
                <a:latin typeface="KG Rise UP" pitchFamily="2" charset="0"/>
              </a:rPr>
              <a:t>                              I WILL:</a:t>
            </a:r>
            <a:r>
              <a:rPr lang="en-US" dirty="0" smtClean="0">
                <a:latin typeface="KG Rise UP" pitchFamily="2" charset="0"/>
              </a:rPr>
              <a:t/>
            </a:r>
            <a:br>
              <a:rPr lang="en-US" dirty="0" smtClean="0">
                <a:latin typeface="KG Rise UP" pitchFamily="2" charset="0"/>
              </a:rPr>
            </a:br>
            <a:r>
              <a:rPr lang="en-US" dirty="0" smtClean="0">
                <a:latin typeface="KG Rise UP" pitchFamily="2" charset="0"/>
              </a:rPr>
              <a:t> </a:t>
            </a:r>
            <a:r>
              <a:rPr lang="en-US" sz="3200" dirty="0" smtClean="0">
                <a:latin typeface="KG Rise UP" pitchFamily="2" charset="0"/>
              </a:rPr>
              <a:t>*</a:t>
            </a:r>
            <a:r>
              <a:rPr lang="en-US" sz="2800" dirty="0" smtClean="0">
                <a:latin typeface="KG Rise UP" pitchFamily="2" charset="0"/>
              </a:rPr>
              <a:t>Establish &amp; maintain a caring community </a:t>
            </a:r>
            <a:br>
              <a:rPr lang="en-US" sz="2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>   environment</a:t>
            </a:r>
            <a:r>
              <a:rPr lang="en-US" sz="800" dirty="0" smtClean="0">
                <a:latin typeface="KG Rise UP" pitchFamily="2" charset="0"/>
              </a:rPr>
              <a:t/>
            </a:r>
            <a:br>
              <a:rPr lang="en-US" sz="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/>
            </a:r>
            <a:br>
              <a:rPr lang="en-US" sz="2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> *Adhere to and teach the curriculum </a:t>
            </a:r>
            <a:br>
              <a:rPr lang="en-US" sz="2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>  standards</a:t>
            </a:r>
            <a:r>
              <a:rPr lang="en-US" sz="800" dirty="0" smtClean="0">
                <a:latin typeface="KG Rise UP" pitchFamily="2" charset="0"/>
              </a:rPr>
              <a:t/>
            </a:r>
            <a:br>
              <a:rPr lang="en-US" sz="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/>
            </a:r>
            <a:br>
              <a:rPr lang="en-US" sz="2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>*Offer multiple methods of instruction</a:t>
            </a:r>
            <a:r>
              <a:rPr lang="en-US" sz="800" dirty="0" smtClean="0">
                <a:latin typeface="KG Rise UP" pitchFamily="2" charset="0"/>
              </a:rPr>
              <a:t/>
            </a:r>
            <a:br>
              <a:rPr lang="en-US" sz="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/>
            </a:r>
            <a:br>
              <a:rPr lang="en-US" sz="2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>* Communicate with you frequently regarding  </a:t>
            </a:r>
            <a:br>
              <a:rPr lang="en-US" sz="2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>   both class and individual student needs</a:t>
            </a:r>
            <a:endParaRPr lang="en-US" sz="2800" dirty="0">
              <a:latin typeface="KG Rise U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9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652" y="1948069"/>
            <a:ext cx="81898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G Rise UP" pitchFamily="2" charset="0"/>
              </a:rPr>
              <a:t> </a:t>
            </a:r>
            <a:r>
              <a:rPr lang="en-US" sz="2800" b="1" dirty="0" smtClean="0">
                <a:latin typeface="KG Rise UP" pitchFamily="2" charset="0"/>
              </a:rPr>
              <a:t>               </a:t>
            </a:r>
            <a:r>
              <a:rPr lang="en-US" sz="3200" b="1" dirty="0" smtClean="0">
                <a:latin typeface="KG Rise UP" pitchFamily="2" charset="0"/>
              </a:rPr>
              <a:t>Students are expected to: </a:t>
            </a:r>
            <a:r>
              <a:rPr lang="en-US" sz="2800" dirty="0" smtClean="0">
                <a:latin typeface="KG Rise UP" pitchFamily="2" charset="0"/>
              </a:rPr>
              <a:t/>
            </a:r>
            <a:br>
              <a:rPr lang="en-US" sz="2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/>
            </a:r>
            <a:br>
              <a:rPr lang="en-US" sz="2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>*Come to school prepared &amp; ready to learn</a:t>
            </a:r>
            <a:br>
              <a:rPr lang="en-US" sz="2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/>
            </a:r>
            <a:br>
              <a:rPr lang="en-US" sz="2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>*Follow school &amp; classroom code of conduct to maximize time spent learning</a:t>
            </a:r>
            <a:br>
              <a:rPr lang="en-US" sz="2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/>
            </a:r>
            <a:br>
              <a:rPr lang="en-US" sz="2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>*Display respect, integrity &amp; accountability by completing assignments and homework &amp; turning them in on time</a:t>
            </a:r>
            <a:br>
              <a:rPr lang="en-US" sz="2800" dirty="0" smtClean="0">
                <a:latin typeface="KG Rise UP" pitchFamily="2" charset="0"/>
              </a:rPr>
            </a:br>
            <a:r>
              <a:rPr lang="en-US" sz="800" dirty="0" smtClean="0">
                <a:latin typeface="KG Rise UP" pitchFamily="2" charset="0"/>
              </a:rPr>
              <a:t/>
            </a:r>
            <a:br>
              <a:rPr lang="en-US" sz="800" dirty="0" smtClean="0">
                <a:latin typeface="KG Rise UP" pitchFamily="2" charset="0"/>
              </a:rPr>
            </a:br>
            <a:r>
              <a:rPr lang="en-US" sz="2800" dirty="0" smtClean="0">
                <a:latin typeface="KG Rise UP" pitchFamily="2" charset="0"/>
              </a:rPr>
              <a:t>*Treat their classmates with respect &amp; kindness</a:t>
            </a:r>
            <a:endParaRPr lang="en-US" sz="2800" dirty="0">
              <a:latin typeface="KG Rise U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643" y="2054087"/>
            <a:ext cx="8309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CENA" panose="02000000000000000000" pitchFamily="2" charset="0"/>
              </a:rPr>
              <a:t>Our 5</a:t>
            </a:r>
            <a:r>
              <a:rPr lang="en-US" sz="2800" baseline="30000" dirty="0" smtClean="0">
                <a:latin typeface="AR CENA" panose="02000000000000000000" pitchFamily="2" charset="0"/>
              </a:rPr>
              <a:t>th</a:t>
            </a:r>
            <a:r>
              <a:rPr lang="en-US" sz="2800" dirty="0" smtClean="0">
                <a:latin typeface="AR CENA" panose="02000000000000000000" pitchFamily="2" charset="0"/>
              </a:rPr>
              <a:t> grade leaders are expected to follow the school-wide BE LIKE CARY code of conduct at all times.  </a:t>
            </a:r>
          </a:p>
          <a:p>
            <a:endParaRPr lang="en-US" sz="2800" dirty="0" smtClean="0">
              <a:latin typeface="AR CENA" panose="02000000000000000000" pitchFamily="2" charset="0"/>
            </a:endParaRPr>
          </a:p>
          <a:p>
            <a:r>
              <a:rPr lang="en-US" sz="2800" dirty="0" smtClean="0">
                <a:latin typeface="AR CENA" panose="02000000000000000000" pitchFamily="2" charset="0"/>
              </a:rPr>
              <a:t>Our leaders are the role models for the entire school and should see themselves and conduct themselves as such.  </a:t>
            </a:r>
          </a:p>
          <a:p>
            <a:endParaRPr lang="en-US" sz="2800" dirty="0" smtClean="0">
              <a:latin typeface="AR CENA" panose="02000000000000000000" pitchFamily="2" charset="0"/>
            </a:endParaRPr>
          </a:p>
          <a:p>
            <a:r>
              <a:rPr lang="en-US" sz="2800" dirty="0" smtClean="0">
                <a:latin typeface="AR CENA" panose="02000000000000000000" pitchFamily="2" charset="0"/>
              </a:rPr>
              <a:t>Our leaders should abide by the Wake County Student Handbook that was sent home on the first day of school.  </a:t>
            </a:r>
            <a:endParaRPr lang="en-US" sz="2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0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93727"/>
            <a:ext cx="826935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smtClean="0">
                <a:latin typeface="Garamond" panose="02020404030301010803" pitchFamily="18" charset="0"/>
              </a:rPr>
              <a:t>   </a:t>
            </a:r>
            <a:r>
              <a:rPr lang="en-US" sz="2600" dirty="0" smtClean="0">
                <a:latin typeface="Garamond" panose="02020404030301010803" pitchFamily="18" charset="0"/>
              </a:rPr>
              <a:t>I </a:t>
            </a:r>
            <a:r>
              <a:rPr lang="en-US" sz="2600" dirty="0">
                <a:latin typeface="Garamond" panose="02020404030301010803" pitchFamily="18" charset="0"/>
              </a:rPr>
              <a:t>have </a:t>
            </a:r>
            <a:r>
              <a:rPr lang="en-US" sz="2600" u="sng" dirty="0">
                <a:latin typeface="Garamond" panose="02020404030301010803" pitchFamily="18" charset="0"/>
              </a:rPr>
              <a:t>VERY HIGH EXPECTATIONS </a:t>
            </a:r>
            <a:r>
              <a:rPr lang="en-US" sz="2600" dirty="0">
                <a:latin typeface="Garamond" panose="02020404030301010803" pitchFamily="18" charset="0"/>
              </a:rPr>
              <a:t>with regards to student behavior in my classroom.  </a:t>
            </a:r>
            <a:r>
              <a:rPr lang="en-US" sz="2400" dirty="0" smtClean="0">
                <a:latin typeface="AR CENA" panose="02000000000000000000" pitchFamily="2" charset="0"/>
              </a:rPr>
              <a:t/>
            </a:r>
            <a:br>
              <a:rPr lang="en-US" sz="2400" dirty="0" smtClean="0">
                <a:latin typeface="AR CENA" panose="02000000000000000000" pitchFamily="2" charset="0"/>
              </a:rPr>
            </a:br>
            <a:endParaRPr lang="en-US" sz="2200" dirty="0">
              <a:latin typeface="AR CENA" panose="02000000000000000000" pitchFamily="2" charset="0"/>
            </a:endParaRPr>
          </a:p>
          <a:p>
            <a:pPr algn="ctr"/>
            <a:r>
              <a:rPr lang="en-US" sz="2600" dirty="0">
                <a:latin typeface="Garamond" panose="02020404030301010803" pitchFamily="18" charset="0"/>
              </a:rPr>
              <a:t>Students are expected to </a:t>
            </a:r>
            <a:r>
              <a:rPr lang="en-US" sz="2600" dirty="0" smtClean="0">
                <a:latin typeface="Garamond" panose="02020404030301010803" pitchFamily="18" charset="0"/>
              </a:rPr>
              <a:t>demonstrate </a:t>
            </a:r>
            <a:r>
              <a:rPr lang="en-US" sz="2600" dirty="0">
                <a:latin typeface="Garamond" panose="02020404030301010803" pitchFamily="18" charset="0"/>
              </a:rPr>
              <a:t>integrity and respect whether working independently, with a partner or in a small group setting</a:t>
            </a:r>
            <a:r>
              <a:rPr lang="en-US" sz="2600" dirty="0" smtClean="0">
                <a:latin typeface="Garamond" panose="02020404030301010803" pitchFamily="18" charset="0"/>
              </a:rPr>
              <a:t>.</a:t>
            </a:r>
            <a:r>
              <a:rPr lang="en-US" sz="2400" dirty="0" smtClean="0">
                <a:latin typeface="AR CENA" panose="02000000000000000000" pitchFamily="2" charset="0"/>
              </a:rPr>
              <a:t/>
            </a:r>
            <a:br>
              <a:rPr lang="en-US" sz="2400" dirty="0" smtClean="0">
                <a:latin typeface="AR CENA" panose="02000000000000000000" pitchFamily="2" charset="0"/>
              </a:rPr>
            </a:br>
            <a:endParaRPr lang="en-US" sz="2200" dirty="0">
              <a:latin typeface="AR CENA" panose="02000000000000000000" pitchFamily="2" charset="0"/>
            </a:endParaRPr>
          </a:p>
          <a:p>
            <a:pPr algn="ctr"/>
            <a:r>
              <a:rPr lang="en-US" sz="2600" dirty="0">
                <a:latin typeface="Garamond" panose="02020404030301010803" pitchFamily="18" charset="0"/>
              </a:rPr>
              <a:t>Students that make the choice </a:t>
            </a:r>
            <a:r>
              <a:rPr lang="en-US" sz="2600" dirty="0" smtClean="0">
                <a:latin typeface="Garamond" panose="02020404030301010803" pitchFamily="18" charset="0"/>
              </a:rPr>
              <a:t>to behave </a:t>
            </a:r>
            <a:r>
              <a:rPr lang="en-US" sz="2600" dirty="0">
                <a:latin typeface="Garamond" panose="02020404030301010803" pitchFamily="18" charset="0"/>
              </a:rPr>
              <a:t>in a manner that does not meet expectations will be </a:t>
            </a:r>
            <a:r>
              <a:rPr lang="en-US" sz="2600" dirty="0" smtClean="0">
                <a:latin typeface="Garamond" panose="02020404030301010803" pitchFamily="18" charset="0"/>
              </a:rPr>
              <a:t>provided </a:t>
            </a:r>
            <a:r>
              <a:rPr lang="en-US" sz="2600" dirty="0">
                <a:latin typeface="Garamond" panose="02020404030301010803" pitchFamily="18" charset="0"/>
              </a:rPr>
              <a:t>2 redirections and then a reflection referral will be sent home. </a:t>
            </a:r>
            <a:r>
              <a:rPr lang="en-US" sz="800" dirty="0">
                <a:latin typeface="AR CENA" panose="02000000000000000000" pitchFamily="2" charset="0"/>
              </a:rPr>
              <a:t/>
            </a:r>
            <a:br>
              <a:rPr lang="en-US" sz="800" dirty="0">
                <a:latin typeface="AR CENA" panose="02000000000000000000" pitchFamily="2" charset="0"/>
              </a:rPr>
            </a:br>
            <a:r>
              <a:rPr lang="en-US" sz="2200" dirty="0" smtClean="0">
                <a:latin typeface="AR CENA" panose="02000000000000000000" pitchFamily="2" charset="0"/>
              </a:rPr>
              <a:t/>
            </a:r>
            <a:br>
              <a:rPr lang="en-US" sz="2200" dirty="0" smtClean="0">
                <a:latin typeface="AR CENA" panose="02000000000000000000" pitchFamily="2" charset="0"/>
              </a:rPr>
            </a:br>
            <a:r>
              <a:rPr lang="en-US" sz="2500" dirty="0" smtClean="0">
                <a:latin typeface="Garamond" panose="02020404030301010803" pitchFamily="18" charset="0"/>
              </a:rPr>
              <a:t>Should a behavior continue, parents will be notified, a conference scheduled &amp; the student will be placed on a behavior plan.</a:t>
            </a:r>
            <a:r>
              <a:rPr lang="en-US" sz="800" dirty="0" smtClean="0">
                <a:latin typeface="AR CENA" panose="02000000000000000000" pitchFamily="2" charset="0"/>
              </a:rPr>
              <a:t/>
            </a:r>
            <a:br>
              <a:rPr lang="en-US" sz="800" dirty="0" smtClean="0">
                <a:latin typeface="AR CENA" panose="02000000000000000000" pitchFamily="2" charset="0"/>
              </a:rPr>
            </a:br>
            <a:r>
              <a:rPr lang="en-US" sz="2200" dirty="0">
                <a:latin typeface="AR CENA" panose="02000000000000000000" pitchFamily="2" charset="0"/>
              </a:rPr>
              <a:t/>
            </a:r>
            <a:br>
              <a:rPr lang="en-US" sz="2200" dirty="0">
                <a:latin typeface="AR CENA" panose="02000000000000000000" pitchFamily="2" charset="0"/>
              </a:rPr>
            </a:br>
            <a:endParaRPr lang="en-US" sz="2400" dirty="0" smtClean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0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5" y="2133600"/>
            <a:ext cx="80705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KG Rise UP" pitchFamily="2" charset="0"/>
              </a:rPr>
              <a:t>   I will communicate with you via:</a:t>
            </a:r>
            <a:r>
              <a:rPr lang="en-US" sz="2400" dirty="0" smtClean="0">
                <a:latin typeface="KG Rise UP" pitchFamily="2" charset="0"/>
              </a:rPr>
              <a:t/>
            </a:r>
            <a:br>
              <a:rPr lang="en-US" sz="2400" dirty="0" smtClean="0">
                <a:latin typeface="KG Rise UP" pitchFamily="2" charset="0"/>
              </a:rPr>
            </a:br>
            <a:r>
              <a:rPr lang="en-US" sz="2400" dirty="0" smtClean="0">
                <a:latin typeface="KG Rise UP" pitchFamily="2" charset="0"/>
              </a:rPr>
              <a:t/>
            </a:r>
            <a:br>
              <a:rPr lang="en-US" sz="2400" dirty="0" smtClean="0">
                <a:latin typeface="KG Rise UP" pitchFamily="2" charset="0"/>
              </a:rPr>
            </a:br>
            <a:r>
              <a:rPr lang="en-US" sz="2400" dirty="0" smtClean="0">
                <a:latin typeface="KG Rise UP" pitchFamily="2" charset="0"/>
              </a:rPr>
              <a:t>*The class REMIND app (please be sure to sign up if you haven’t already)</a:t>
            </a:r>
            <a:br>
              <a:rPr lang="en-US" sz="2400" dirty="0" smtClean="0">
                <a:latin typeface="KG Rise UP" pitchFamily="2" charset="0"/>
              </a:rPr>
            </a:br>
            <a:endParaRPr lang="en-US" sz="2400" dirty="0" smtClean="0">
              <a:latin typeface="KG Rise UP" pitchFamily="2" charset="0"/>
            </a:endParaRPr>
          </a:p>
          <a:p>
            <a:r>
              <a:rPr lang="en-US" sz="2400" dirty="0" smtClean="0">
                <a:latin typeface="KG Rise UP" pitchFamily="2" charset="0"/>
              </a:rPr>
              <a:t>*Email ~ Monthly/As Needed</a:t>
            </a:r>
            <a:br>
              <a:rPr lang="en-US" sz="2400" dirty="0" smtClean="0">
                <a:latin typeface="KG Rise UP" pitchFamily="2" charset="0"/>
              </a:rPr>
            </a:br>
            <a:endParaRPr lang="en-US" sz="2400" dirty="0" smtClean="0">
              <a:latin typeface="KG Rise UP" pitchFamily="2" charset="0"/>
            </a:endParaRPr>
          </a:p>
          <a:p>
            <a:r>
              <a:rPr lang="en-US" sz="2400" dirty="0" smtClean="0">
                <a:latin typeface="KG Rise UP" pitchFamily="2" charset="0"/>
              </a:rPr>
              <a:t>*Bi-weekly newsletters which are simply uploaded onto my classroom website (</a:t>
            </a:r>
            <a:r>
              <a:rPr lang="en-US" sz="2400" dirty="0" smtClean="0">
                <a:latin typeface="KG Rise UP" pitchFamily="2" charset="0"/>
                <a:hlinkClick r:id="rId3"/>
              </a:rPr>
              <a:t>Mrs.Gordons5thGradeGarden@Weebly.Com</a:t>
            </a:r>
            <a:r>
              <a:rPr lang="en-US" sz="2400" dirty="0" smtClean="0">
                <a:latin typeface="KG Rise UP" pitchFamily="2" charset="0"/>
              </a:rPr>
              <a:t>)</a:t>
            </a:r>
            <a:br>
              <a:rPr lang="en-US" sz="2400" dirty="0" smtClean="0">
                <a:latin typeface="KG Rise UP" pitchFamily="2" charset="0"/>
              </a:rPr>
            </a:br>
            <a:endParaRPr lang="en-US" sz="2400" dirty="0" smtClean="0">
              <a:latin typeface="KG Rise UP" pitchFamily="2" charset="0"/>
            </a:endParaRPr>
          </a:p>
          <a:p>
            <a:r>
              <a:rPr lang="en-US" sz="2400" dirty="0" smtClean="0">
                <a:latin typeface="KG Rise UP" pitchFamily="2" charset="0"/>
              </a:rPr>
              <a:t>*Phone Calls –typically only in emergency situations</a:t>
            </a:r>
            <a:endParaRPr lang="en-US" sz="2400" dirty="0">
              <a:latin typeface="KG Rise U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6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381574"/>
            <a:ext cx="8256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empus Sans ITC" panose="04020404030D07020202" pitchFamily="82" charset="0"/>
              </a:rPr>
              <a:t>Please bookmark our class website – </a:t>
            </a:r>
            <a:r>
              <a:rPr lang="en-US" sz="32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Mrs.Gordon’s5thGradeGarden@Weebly.Com</a:t>
            </a:r>
            <a:r>
              <a:rPr lang="en-US" sz="3200" b="1" dirty="0" smtClean="0">
                <a:latin typeface="Tempus Sans ITC" panose="04020404030D07020202" pitchFamily="82" charset="0"/>
              </a:rPr>
              <a:t> – </a:t>
            </a:r>
            <a:br>
              <a:rPr lang="en-US" sz="3200" b="1" dirty="0" smtClean="0">
                <a:latin typeface="Tempus Sans ITC" panose="04020404030D07020202" pitchFamily="82" charset="0"/>
              </a:rPr>
            </a:br>
            <a:r>
              <a:rPr lang="en-US" sz="3200" b="1" dirty="0" smtClean="0">
                <a:latin typeface="Tempus Sans ITC" panose="04020404030D07020202" pitchFamily="82" charset="0"/>
              </a:rPr>
              <a:t>and visit often with your student</a:t>
            </a:r>
            <a:r>
              <a:rPr lang="en-US" sz="2400" b="1" dirty="0" smtClean="0">
                <a:latin typeface="Tempus Sans ITC" panose="04020404030D07020202" pitchFamily="82" charset="0"/>
              </a:rPr>
              <a:t/>
            </a:r>
            <a:br>
              <a:rPr lang="en-US" sz="2400" b="1" dirty="0" smtClean="0">
                <a:latin typeface="Tempus Sans ITC" panose="04020404030D07020202" pitchFamily="82" charset="0"/>
              </a:rPr>
            </a:br>
            <a:r>
              <a:rPr lang="en-US" sz="2400" b="1" dirty="0" smtClean="0">
                <a:latin typeface="Tempus Sans ITC" panose="04020404030D07020202" pitchFamily="82" charset="0"/>
              </a:rPr>
              <a:t/>
            </a:r>
            <a:br>
              <a:rPr lang="en-US" sz="2400" b="1" dirty="0" smtClean="0">
                <a:latin typeface="Tempus Sans ITC" panose="04020404030D07020202" pitchFamily="82" charset="0"/>
              </a:rPr>
            </a:br>
            <a:r>
              <a:rPr lang="en-US" sz="2800" dirty="0" smtClean="0">
                <a:latin typeface="Tempus Sans ITC" panose="04020404030D07020202" pitchFamily="82" charset="0"/>
              </a:rPr>
              <a:t>*Daily &amp; Specials Schedule</a:t>
            </a:r>
            <a:br>
              <a:rPr lang="en-US" sz="2800" dirty="0" smtClean="0">
                <a:latin typeface="Tempus Sans ITC" panose="04020404030D07020202" pitchFamily="82" charset="0"/>
              </a:rPr>
            </a:br>
            <a:r>
              <a:rPr lang="en-US" sz="2800" dirty="0" smtClean="0">
                <a:latin typeface="Tempus Sans ITC" panose="04020404030D07020202" pitchFamily="82" charset="0"/>
              </a:rPr>
              <a:t>*Bi-Weekly/Monthly Newsletters</a:t>
            </a:r>
            <a:br>
              <a:rPr lang="en-US" sz="2800" dirty="0" smtClean="0">
                <a:latin typeface="Tempus Sans ITC" panose="04020404030D07020202" pitchFamily="82" charset="0"/>
              </a:rPr>
            </a:br>
            <a:r>
              <a:rPr lang="en-US" sz="2800" dirty="0" smtClean="0">
                <a:latin typeface="Tempus Sans ITC" panose="04020404030D07020202" pitchFamily="82" charset="0"/>
              </a:rPr>
              <a:t>*Student Links to Websites</a:t>
            </a:r>
            <a:br>
              <a:rPr lang="en-US" sz="2800" dirty="0" smtClean="0">
                <a:latin typeface="Tempus Sans ITC" panose="04020404030D07020202" pitchFamily="82" charset="0"/>
              </a:rPr>
            </a:br>
            <a:r>
              <a:rPr lang="en-US" sz="2800" dirty="0" smtClean="0">
                <a:latin typeface="Tempus Sans ITC" panose="04020404030D07020202" pitchFamily="82" charset="0"/>
              </a:rPr>
              <a:t>*Curriculum related videos to help students with concepts</a:t>
            </a:r>
            <a:br>
              <a:rPr lang="en-US" sz="2800" dirty="0" smtClean="0">
                <a:latin typeface="Tempus Sans ITC" panose="04020404030D07020202" pitchFamily="82" charset="0"/>
              </a:rPr>
            </a:br>
            <a:r>
              <a:rPr lang="en-US" sz="2800" dirty="0" smtClean="0">
                <a:latin typeface="Tempus Sans ITC" panose="04020404030D07020202" pitchFamily="82" charset="0"/>
              </a:rPr>
              <a:t>*State Standards &amp; Curriculum Information </a:t>
            </a:r>
            <a:endParaRPr lang="en-US" sz="28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4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486" y="2358887"/>
            <a:ext cx="70634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empus Sans ITC" panose="04020404030D07020202" pitchFamily="82" charset="0"/>
              </a:rPr>
              <a:t>We have A LOT to cover this year in preparation for Middle School!</a:t>
            </a:r>
          </a:p>
          <a:p>
            <a:pPr algn="ctr"/>
            <a:endParaRPr lang="en-US" sz="3200" dirty="0">
              <a:latin typeface="Tempus Sans ITC" panose="04020404030D07020202" pitchFamily="82" charset="0"/>
            </a:endParaRPr>
          </a:p>
          <a:p>
            <a:pPr algn="ctr"/>
            <a:r>
              <a:rPr lang="en-US" sz="3200" dirty="0" smtClean="0">
                <a:latin typeface="Tempus Sans ITC" panose="04020404030D07020202" pitchFamily="82" charset="0"/>
              </a:rPr>
              <a:t>*More than just academics!</a:t>
            </a:r>
          </a:p>
          <a:p>
            <a:pPr algn="ctr"/>
            <a:r>
              <a:rPr lang="en-US" sz="3200" dirty="0" smtClean="0">
                <a:latin typeface="Tempus Sans ITC" panose="04020404030D07020202" pitchFamily="82" charset="0"/>
              </a:rPr>
              <a:t/>
            </a:r>
            <a:br>
              <a:rPr lang="en-US" sz="3200" dirty="0" smtClean="0">
                <a:latin typeface="Tempus Sans ITC" panose="04020404030D07020202" pitchFamily="82" charset="0"/>
              </a:rPr>
            </a:br>
            <a:r>
              <a:rPr lang="en-US" sz="3200" dirty="0" smtClean="0">
                <a:latin typeface="Tempus Sans ITC" panose="04020404030D07020202" pitchFamily="82" charset="0"/>
              </a:rPr>
              <a:t>*Organization Skills </a:t>
            </a:r>
            <a:br>
              <a:rPr lang="en-US" sz="3200" dirty="0" smtClean="0">
                <a:latin typeface="Tempus Sans ITC" panose="04020404030D07020202" pitchFamily="82" charset="0"/>
              </a:rPr>
            </a:br>
            <a:r>
              <a:rPr lang="en-US" sz="3200" dirty="0" smtClean="0">
                <a:latin typeface="Tempus Sans ITC" panose="04020404030D07020202" pitchFamily="82" charset="0"/>
              </a:rPr>
              <a:t/>
            </a:r>
            <a:br>
              <a:rPr lang="en-US" sz="3200" dirty="0" smtClean="0">
                <a:latin typeface="Tempus Sans ITC" panose="04020404030D07020202" pitchFamily="82" charset="0"/>
              </a:rPr>
            </a:br>
            <a:r>
              <a:rPr lang="en-US" sz="3200" dirty="0" smtClean="0">
                <a:latin typeface="Tempus Sans ITC" panose="04020404030D07020202" pitchFamily="82" charset="0"/>
              </a:rPr>
              <a:t>*Life Skills/People Skills</a:t>
            </a:r>
            <a:endParaRPr lang="en-US" sz="32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7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4436</TotalTime>
  <Words>475</Words>
  <Application>Microsoft Office PowerPoint</Application>
  <PresentationFormat>Custom</PresentationFormat>
  <Paragraphs>92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JULIE</cp:lastModifiedBy>
  <cp:revision>132</cp:revision>
  <cp:lastPrinted>2017-06-25T02:15:41Z</cp:lastPrinted>
  <dcterms:created xsi:type="dcterms:W3CDTF">2016-01-23T13:40:54Z</dcterms:created>
  <dcterms:modified xsi:type="dcterms:W3CDTF">2019-07-25T00:05:58Z</dcterms:modified>
</cp:coreProperties>
</file>